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84" r:id="rId3"/>
    <p:sldId id="300" r:id="rId4"/>
    <p:sldId id="288" r:id="rId5"/>
    <p:sldId id="285" r:id="rId6"/>
    <p:sldId id="289" r:id="rId7"/>
    <p:sldId id="286" r:id="rId8"/>
    <p:sldId id="290" r:id="rId9"/>
    <p:sldId id="306" r:id="rId10"/>
    <p:sldId id="295" r:id="rId11"/>
    <p:sldId id="297" r:id="rId12"/>
    <p:sldId id="298" r:id="rId13"/>
    <p:sldId id="319" r:id="rId14"/>
    <p:sldId id="291" r:id="rId15"/>
    <p:sldId id="299" r:id="rId16"/>
    <p:sldId id="307" r:id="rId17"/>
    <p:sldId id="303" r:id="rId18"/>
    <p:sldId id="302" r:id="rId19"/>
    <p:sldId id="292" r:id="rId20"/>
    <p:sldId id="301" r:id="rId21"/>
    <p:sldId id="304" r:id="rId22"/>
    <p:sldId id="305" r:id="rId23"/>
    <p:sldId id="311" r:id="rId24"/>
    <p:sldId id="314" r:id="rId25"/>
    <p:sldId id="315" r:id="rId26"/>
    <p:sldId id="316" r:id="rId27"/>
    <p:sldId id="317" r:id="rId28"/>
    <p:sldId id="318" r:id="rId29"/>
    <p:sldId id="293" r:id="rId30"/>
    <p:sldId id="294" r:id="rId31"/>
    <p:sldId id="308" r:id="rId32"/>
    <p:sldId id="309" r:id="rId33"/>
    <p:sldId id="310" r:id="rId34"/>
    <p:sldId id="312" r:id="rId35"/>
    <p:sldId id="322" r:id="rId36"/>
    <p:sldId id="321" r:id="rId37"/>
    <p:sldId id="323" r:id="rId38"/>
    <p:sldId id="324" r:id="rId39"/>
    <p:sldId id="325" r:id="rId40"/>
    <p:sldId id="320" r:id="rId41"/>
    <p:sldId id="326" r:id="rId42"/>
    <p:sldId id="31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83" autoAdjust="0"/>
  </p:normalViewPr>
  <p:slideViewPr>
    <p:cSldViewPr snapToGrid="0">
      <p:cViewPr varScale="1">
        <p:scale>
          <a:sx n="105" d="100"/>
          <a:sy n="105" d="100"/>
        </p:scale>
        <p:origin x="79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7B60D-6510-4BAF-B410-FC8CD317C4A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B6A7-A619-40EF-8881-F8B66F4E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1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89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30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30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6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8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61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8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16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27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65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B6A7-A619-40EF-8881-F8B66F4EF56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10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1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4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1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5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9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1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9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4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5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6B6AC-34B0-4077-B68F-FE613E41D67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4433C-A375-4071-AA7D-EF74C9335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3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ing-0mq-with-pyzmq.readthedocs.io/en/latest/pyzmq/patterns/pair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earning-0mq-with-pyzmq.readthedocs.io/en/latest/pyzmq/patterns/pair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learning-0mq-with-pyzmq.readthedocs.io/en/latest/pyzmq/patterns/pubsub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u.delta9.pl/k/ReadThis/%C3%98MQ%20-%20The%20Guide%20-%20%C3%98MQ%20-%20The%20Guid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-0mq-with-pyzmq.readthedocs.io/en/latest/pyzmq/multisocket/multisocket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_4uAmlawbI&amp;t=1239s" TargetMode="External"/><Relationship Id="rId2" Type="http://schemas.openxmlformats.org/officeDocument/2006/relationships/hyperlink" Target="https://zguide.zeromq.org/docs/chapter1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rning-0mq-with-pyzmq.readthedocs.io/en/latest/pyzmq/patterns/client_server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" y="219807"/>
            <a:ext cx="12171203" cy="6427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</a:rPr>
              <a:t>ZeroMQ</a:t>
            </a:r>
            <a:r>
              <a:rPr lang="en-US" sz="6000" dirty="0" smtClean="0">
                <a:solidFill>
                  <a:schemeClr val="bg1"/>
                </a:solidFill>
              </a:rPr>
              <a:t> investigation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Author: Hua Van Thong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Group: DJ10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0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0"/>
            <a:ext cx="5038725" cy="700087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request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</a:t>
            </a:r>
            <a:r>
              <a:rPr lang="en-US" dirty="0" err="1" smtClean="0"/>
              <a:t>req</a:t>
            </a:r>
            <a:r>
              <a:rPr lang="en-US" dirty="0" smtClean="0"/>
              <a:t>, and connect to port</a:t>
            </a:r>
          </a:p>
          <a:p>
            <a:pPr marL="0" indent="0">
              <a:buNone/>
            </a:pPr>
            <a:r>
              <a:rPr lang="en-US" b="1" dirty="0" smtClean="0"/>
              <a:t>S2: </a:t>
            </a:r>
            <a:r>
              <a:rPr lang="en-US" dirty="0" smtClean="0"/>
              <a:t>Connect to port 5555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Create a message and put to </a:t>
            </a:r>
            <a:r>
              <a:rPr lang="en-US" dirty="0" err="1" smtClean="0"/>
              <a:t>zmq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smtClean="0"/>
              <a:t>S4: </a:t>
            </a:r>
            <a:r>
              <a:rPr lang="en-US" dirty="0" smtClean="0"/>
              <a:t>Use socket to send message out</a:t>
            </a:r>
          </a:p>
          <a:p>
            <a:pPr marL="0" indent="0">
              <a:buNone/>
            </a:pPr>
            <a:r>
              <a:rPr lang="en-US" b="1" dirty="0" smtClean="0"/>
              <a:t>S5: </a:t>
            </a:r>
            <a:r>
              <a:rPr lang="en-US" dirty="0" smtClean="0"/>
              <a:t>Receive message from reply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1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48320" y="2803829"/>
            <a:ext cx="3877056" cy="215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8320532" y="4289893"/>
            <a:ext cx="3877056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</a:t>
            </a:r>
          </a:p>
          <a:p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8320532" y="4751558"/>
            <a:ext cx="326491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0532" y="5305556"/>
            <a:ext cx="2529840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8142732" y="3019273"/>
            <a:ext cx="3211068" cy="215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7798655" y="2755901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14022" y="295771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66329" y="438222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79596" y="4751557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6329" y="5259389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S5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2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reply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rep</a:t>
            </a:r>
          </a:p>
          <a:p>
            <a:pPr marL="0" indent="0">
              <a:buNone/>
            </a:pPr>
            <a:r>
              <a:rPr lang="en-US" b="1" dirty="0" smtClean="0"/>
              <a:t>S2: </a:t>
            </a:r>
            <a:r>
              <a:rPr lang="en-US" dirty="0" smtClean="0"/>
              <a:t>Connect to port 5555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Receive message from </a:t>
            </a:r>
            <a:r>
              <a:rPr lang="en-US" dirty="0" err="1" smtClean="0"/>
              <a:t>req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S4: </a:t>
            </a:r>
            <a:r>
              <a:rPr lang="en-US" dirty="0" smtClean="0"/>
              <a:t>Process data </a:t>
            </a:r>
          </a:p>
          <a:p>
            <a:pPr marL="0" indent="0">
              <a:buNone/>
            </a:pPr>
            <a:r>
              <a:rPr lang="en-US" b="1" dirty="0" smtClean="0"/>
              <a:t>S5: </a:t>
            </a:r>
            <a:r>
              <a:rPr lang="en-US" dirty="0" smtClean="0"/>
              <a:t>Send message to </a:t>
            </a:r>
            <a:r>
              <a:rPr lang="en-US" dirty="0" err="1" smtClean="0"/>
              <a:t>req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1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872" y="1027906"/>
            <a:ext cx="4991100" cy="5086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6359" y="285648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6359" y="3042574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5012" y="3763972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74644" y="4205993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2686" y="5007273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S5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8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07975" y="1311275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Output console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1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831976"/>
            <a:ext cx="114585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5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690688"/>
            <a:ext cx="1051560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on request-reply pattern, we can expanse to many different cases.</a:t>
            </a:r>
          </a:p>
          <a:p>
            <a:r>
              <a:rPr lang="en-US" sz="2600" dirty="0" smtClean="0"/>
              <a:t>For a example: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/>
              <a:t>We can create multiple request to server.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/>
              <a:t>We can send </a:t>
            </a:r>
            <a:r>
              <a:rPr lang="en-US" sz="2200" dirty="0" err="1" smtClean="0"/>
              <a:t>json</a:t>
            </a:r>
            <a:r>
              <a:rPr lang="en-US" sz="2200" dirty="0" smtClean="0"/>
              <a:t> message instead of string message.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/>
              <a:t>….</a:t>
            </a:r>
          </a:p>
          <a:p>
            <a:r>
              <a:rPr lang="en-US" sz="2600" dirty="0" smtClean="0"/>
              <a:t>Read more at reference.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Request reply pattern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0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690688"/>
            <a:ext cx="11195304" cy="448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Paired sockets are very similar to regular sockets.</a:t>
            </a:r>
          </a:p>
          <a:p>
            <a:pPr lvl="1"/>
            <a:r>
              <a:rPr lang="en-US" sz="2600" dirty="0"/>
              <a:t>The communication is bidirectional.</a:t>
            </a:r>
          </a:p>
          <a:p>
            <a:pPr lvl="1"/>
            <a:r>
              <a:rPr lang="en-US" sz="2600" dirty="0"/>
              <a:t>There is no specific state stored within the socket</a:t>
            </a:r>
          </a:p>
          <a:p>
            <a:pPr lvl="1"/>
            <a:r>
              <a:rPr lang="en-US" sz="2600" dirty="0"/>
              <a:t>There can only be one connected peer.</a:t>
            </a:r>
          </a:p>
          <a:p>
            <a:pPr lvl="1"/>
            <a:r>
              <a:rPr lang="en-US" sz="2600" dirty="0"/>
              <a:t>The server listens on a certain port and a client connects to it.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smtClean="0"/>
              <a:t>Refer:</a:t>
            </a:r>
            <a:br>
              <a:rPr lang="en-US" sz="2600" dirty="0" smtClean="0"/>
            </a:br>
            <a:r>
              <a:rPr lang="en-US" sz="2400" dirty="0"/>
              <a:t>          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learning-0mq-with-pyzmq.readthedocs.io/en/latest/pyzmq/patterns/pair.html</a:t>
            </a:r>
            <a:endParaRPr lang="en-US" sz="24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Exclusive pair pattern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75" y="3933825"/>
            <a:ext cx="30289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3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11146536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We getting started with a example below.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 smtClean="0"/>
              <a:t>Implement a socket pair0 communicate to socket pair1 </a:t>
            </a:r>
          </a:p>
          <a:p>
            <a:r>
              <a:rPr lang="en-US" sz="2600" dirty="0" smtClean="0"/>
              <a:t>Create another socket pair2, try to connect to pair1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2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96" y="2207323"/>
            <a:ext cx="58674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638175"/>
            <a:ext cx="5143500" cy="621982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373368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client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pair for client side.</a:t>
            </a:r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Connect to port 5555.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Create a </a:t>
            </a:r>
            <a:r>
              <a:rPr lang="en-US" dirty="0" err="1" smtClean="0"/>
              <a:t>json</a:t>
            </a:r>
            <a:r>
              <a:rPr lang="en-US" dirty="0" smtClean="0"/>
              <a:t> message, and dump </a:t>
            </a:r>
            <a:r>
              <a:rPr lang="en-US" dirty="0" err="1" smtClean="0"/>
              <a:t>json</a:t>
            </a:r>
            <a:r>
              <a:rPr lang="en-US" dirty="0" smtClean="0"/>
              <a:t> info to </a:t>
            </a:r>
            <a:r>
              <a:rPr lang="en-US" dirty="0" err="1" smtClean="0"/>
              <a:t>zmq</a:t>
            </a:r>
            <a:r>
              <a:rPr lang="en-US" dirty="0" smtClean="0"/>
              <a:t> following thread id</a:t>
            </a:r>
          </a:p>
          <a:p>
            <a:pPr marL="0" indent="0">
              <a:buNone/>
            </a:pPr>
            <a:r>
              <a:rPr lang="en-US" b="1" dirty="0" smtClean="0"/>
              <a:t>S4</a:t>
            </a:r>
            <a:r>
              <a:rPr lang="en-US" b="1" dirty="0"/>
              <a:t>: </a:t>
            </a:r>
            <a:r>
              <a:rPr lang="en-US" dirty="0"/>
              <a:t>Use socket to send message </a:t>
            </a:r>
            <a:r>
              <a:rPr lang="en-US" dirty="0" smtClean="0"/>
              <a:t>out to server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S5: </a:t>
            </a:r>
            <a:r>
              <a:rPr lang="en-US" dirty="0" smtClean="0"/>
              <a:t>Create pair0 by thread0, create pair1 by thread1.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2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91323" y="249271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5696" y="385884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45696" y="4536857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91323" y="2333710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1323" y="5868833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S5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2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26" y="1685986"/>
            <a:ext cx="5124450" cy="35623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server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pair for server side.</a:t>
            </a:r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Connect to port 5555.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Receive message from client.</a:t>
            </a:r>
          </a:p>
          <a:p>
            <a:pPr marL="0" indent="0">
              <a:buNone/>
            </a:pPr>
            <a:r>
              <a:rPr lang="en-US" b="1" dirty="0" smtClean="0"/>
              <a:t>S4: </a:t>
            </a:r>
            <a:r>
              <a:rPr lang="en-US" dirty="0" smtClean="0"/>
              <a:t>Dump message out.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2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26671" y="3258750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6671" y="344736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81044" y="3996991"/>
            <a:ext cx="335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81044" y="4546617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5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07975" y="1311275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Output console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2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41" y="1801813"/>
            <a:ext cx="116681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16991" y="1690688"/>
            <a:ext cx="10515600" cy="495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Push and Pull sockets let you distribute messages to multiple workers, arranged in a pipeline. </a:t>
            </a:r>
            <a:endParaRPr lang="en-US" sz="2200" dirty="0" smtClean="0"/>
          </a:p>
          <a:p>
            <a:r>
              <a:rPr lang="en-US" sz="2200" dirty="0" smtClean="0"/>
              <a:t>A </a:t>
            </a:r>
            <a:r>
              <a:rPr lang="en-US" sz="2200" dirty="0"/>
              <a:t>Push socket will distribute sent messages to its Pull clients evenly. </a:t>
            </a:r>
            <a:endParaRPr lang="en-US" sz="2200" dirty="0" smtClean="0"/>
          </a:p>
          <a:p>
            <a:r>
              <a:rPr lang="en-US" sz="2200" dirty="0" smtClean="0"/>
              <a:t>This </a:t>
            </a:r>
            <a:r>
              <a:rPr lang="en-US" sz="2200" dirty="0"/>
              <a:t>is equivalent to producer/consumer model but the results computed by consumer are not sent upstream but downstream to another pull/consumer socket.</a:t>
            </a:r>
            <a:endParaRPr lang="en-US" sz="2200" u="sng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Refer:</a:t>
            </a:r>
            <a:br>
              <a:rPr lang="en-US" sz="2200" dirty="0" smtClean="0"/>
            </a:br>
            <a:r>
              <a:rPr lang="en-US" sz="2200" dirty="0"/>
              <a:t>          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learning-0mq-with-pyzmq.readthedocs.io/en/latest/pyzmq/patterns/pair.html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Push pull pattern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40" y="3246120"/>
            <a:ext cx="4601527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004816" cy="5167312"/>
          </a:xfrm>
        </p:spPr>
        <p:txBody>
          <a:bodyPr/>
          <a:lstStyle/>
          <a:p>
            <a:r>
              <a:rPr lang="en-US" dirty="0" smtClean="0"/>
              <a:t>This documents will introduce about </a:t>
            </a:r>
            <a:r>
              <a:rPr lang="en-US" dirty="0" err="1" smtClean="0"/>
              <a:t>ZeroMQ</a:t>
            </a:r>
            <a:r>
              <a:rPr lang="en-US" dirty="0" smtClean="0"/>
              <a:t> library in MongoDB </a:t>
            </a:r>
            <a:r>
              <a:rPr lang="en-US" dirty="0" err="1" smtClean="0"/>
              <a:t>Fabic</a:t>
            </a:r>
            <a:r>
              <a:rPr lang="en-US" dirty="0" smtClean="0"/>
              <a:t> project.</a:t>
            </a:r>
          </a:p>
          <a:p>
            <a:r>
              <a:rPr lang="en-US" dirty="0" smtClean="0"/>
              <a:t>This will focus on the Socket component</a:t>
            </a: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58" y="1200918"/>
            <a:ext cx="5600700" cy="56570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12502" y="3561112"/>
            <a:ext cx="1134618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11119104" cy="510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We getting started with a example below.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 smtClean="0"/>
              <a:t>Implement a socket push, and push all message to each socket pull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3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75" y="2217738"/>
            <a:ext cx="79629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56" y="1125176"/>
            <a:ext cx="4714875" cy="49149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push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push.</a:t>
            </a:r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Connect to port 5555.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for loop to create message </a:t>
            </a:r>
          </a:p>
          <a:p>
            <a:pPr marL="0" indent="0">
              <a:buNone/>
            </a:pPr>
            <a:r>
              <a:rPr lang="en-US" b="1" dirty="0" smtClean="0"/>
              <a:t>S4</a:t>
            </a:r>
            <a:r>
              <a:rPr lang="en-US" b="1" dirty="0"/>
              <a:t>: </a:t>
            </a:r>
            <a:r>
              <a:rPr lang="en-US" dirty="0" smtClean="0"/>
              <a:t>Send message to socket pull.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3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91323" y="3257152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323" y="3444127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58997" y="4022336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58997" y="4643300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7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1404938"/>
            <a:ext cx="5048250" cy="505777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pull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pull.</a:t>
            </a:r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Connect to port 5555.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Receive message from socket push.</a:t>
            </a:r>
          </a:p>
          <a:p>
            <a:pPr marL="0" indent="0">
              <a:buNone/>
            </a:pPr>
            <a:r>
              <a:rPr lang="en-US" b="1" dirty="0" smtClean="0"/>
              <a:t>S4</a:t>
            </a:r>
            <a:r>
              <a:rPr lang="en-US" b="1" dirty="0"/>
              <a:t>: </a:t>
            </a:r>
            <a:r>
              <a:rPr lang="en-US" dirty="0" smtClean="0"/>
              <a:t>Dump message to console</a:t>
            </a:r>
          </a:p>
          <a:p>
            <a:pPr marL="0" indent="0">
              <a:buNone/>
            </a:pPr>
            <a:r>
              <a:rPr lang="en-US" b="1" dirty="0" smtClean="0"/>
              <a:t>S5: </a:t>
            </a:r>
            <a:r>
              <a:rPr lang="en-US" dirty="0" smtClean="0"/>
              <a:t>Create multiple socket pull by thread.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3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91907" y="296812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1907" y="3155103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59581" y="3733312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59581" y="4354276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91907" y="5149251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S5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93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07975" y="1311275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Output console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3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728597"/>
            <a:ext cx="119634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16991" y="1690688"/>
            <a:ext cx="10515600" cy="495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Publish/Subscribe is another classic pattern where senders of messages, called </a:t>
            </a:r>
            <a:r>
              <a:rPr lang="en-US" sz="2400" b="1" dirty="0" smtClean="0"/>
              <a:t>publishers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messages to be sent directly to specific receivers, called </a:t>
            </a:r>
            <a:r>
              <a:rPr lang="en-US" sz="2400" b="1" dirty="0" smtClean="0"/>
              <a:t>subscribers</a:t>
            </a:r>
          </a:p>
          <a:p>
            <a:r>
              <a:rPr lang="en-US" sz="2400" dirty="0"/>
              <a:t>Messages are published without the knowledge of what or if any subscriber of that knowledge exists.</a:t>
            </a:r>
            <a:endParaRPr lang="en-US" sz="2200" b="1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Refer:</a:t>
            </a:r>
            <a:br>
              <a:rPr lang="en-US" sz="2200" dirty="0" smtClean="0"/>
            </a:br>
            <a:r>
              <a:rPr lang="en-US" sz="2200" dirty="0"/>
              <a:t>          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learning-0mq-with-pyzmq.readthedocs.io/en/latest/pyzmq/patterns/pubsub.html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Publish Subscribe Pattern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75" y="3638931"/>
            <a:ext cx="74580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8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11119104" cy="51033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We getting started with a example below.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 smtClean="0"/>
              <a:t>Implement a socket publish, and two socket subscriber.</a:t>
            </a:r>
          </a:p>
          <a:p>
            <a:r>
              <a:rPr lang="en-US" sz="2600" dirty="0" smtClean="0"/>
              <a:t>Publish will send message to 3 kind of message, and SUB1 will receive message “INTC”, “AMD”, SUB2 will receive message “AAPL”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4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03" y="2183766"/>
            <a:ext cx="7200773" cy="30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62288"/>
            <a:ext cx="5010150" cy="694372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publish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pub.</a:t>
            </a:r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Connect to port 5555.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At here, we will select a type message following our expectation</a:t>
            </a:r>
          </a:p>
          <a:p>
            <a:pPr lvl="1"/>
            <a:r>
              <a:rPr lang="en-US" dirty="0" err="1" smtClean="0"/>
              <a:t>randint</a:t>
            </a:r>
            <a:r>
              <a:rPr lang="en-US" dirty="0" smtClean="0"/>
              <a:t> = 0 =&gt; create message “</a:t>
            </a:r>
            <a:r>
              <a:rPr lang="en-US" dirty="0" err="1" smtClean="0"/>
              <a:t>amd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andint</a:t>
            </a:r>
            <a:r>
              <a:rPr lang="en-US" dirty="0" smtClean="0"/>
              <a:t> = 1 =&gt; create message “</a:t>
            </a:r>
            <a:r>
              <a:rPr lang="en-US" dirty="0" err="1" smtClean="0"/>
              <a:t>intc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Other          =&gt;  create message “</a:t>
            </a:r>
            <a:r>
              <a:rPr lang="en-US" dirty="0" err="1" smtClean="0"/>
              <a:t>aapl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b="1" dirty="0" smtClean="0"/>
              <a:t>S4:</a:t>
            </a:r>
            <a:r>
              <a:rPr lang="en-US" dirty="0" smtClean="0"/>
              <a:t> Send message to </a:t>
            </a:r>
            <a:r>
              <a:rPr lang="en-US" dirty="0" err="1" smtClean="0"/>
              <a:t>Subcribers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</a:t>
            </a:r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78377" y="36512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78377" y="615176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42972" y="5899964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2856" y="2889994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13725" y="302849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=&gt;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13725" y="376664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=&gt;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51557" y="448968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=&gt;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8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027906"/>
            <a:ext cx="5353050" cy="519112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35589" y="1690688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subscriber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sub.</a:t>
            </a:r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Connect to port 5555.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Create topics to subscribe.</a:t>
            </a:r>
          </a:p>
          <a:p>
            <a:pPr marL="0" indent="0">
              <a:buNone/>
            </a:pPr>
            <a:r>
              <a:rPr lang="en-US" b="1" dirty="0" smtClean="0"/>
              <a:t>S4</a:t>
            </a:r>
            <a:r>
              <a:rPr lang="en-US" b="1" dirty="0"/>
              <a:t>: </a:t>
            </a:r>
            <a:r>
              <a:rPr lang="en-US" dirty="0" smtClean="0"/>
              <a:t>Register that topic to socket Subscriber</a:t>
            </a:r>
          </a:p>
          <a:p>
            <a:pPr marL="0" indent="0">
              <a:buNone/>
            </a:pPr>
            <a:r>
              <a:rPr lang="en-US" b="1" dirty="0" smtClean="0"/>
              <a:t>S5:</a:t>
            </a:r>
            <a:r>
              <a:rPr lang="en-US" dirty="0" smtClean="0"/>
              <a:t> Use multipart to receive message from Publisher.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</a:t>
            </a:r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77920" y="2715393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63340" y="2899337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91907" y="3396334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5594" y="377579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45594" y="4807682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S5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07975" y="1311275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Output console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4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690688"/>
            <a:ext cx="11963400" cy="5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16991" y="1690688"/>
            <a:ext cx="10515600" cy="4957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Why we need dealer router pattern?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As we know about </a:t>
            </a:r>
            <a:r>
              <a:rPr lang="en-US" sz="2200" b="1" dirty="0" smtClean="0"/>
              <a:t>REQ/REP pattern</a:t>
            </a:r>
            <a:r>
              <a:rPr lang="en-US" sz="2200" dirty="0" smtClean="0"/>
              <a:t>, there are some disadvantage below:</a:t>
            </a:r>
          </a:p>
          <a:p>
            <a:r>
              <a:rPr lang="en-US" sz="2200" dirty="0" smtClean="0"/>
              <a:t>REP can only reply to the socket that sent the msg.</a:t>
            </a:r>
          </a:p>
          <a:p>
            <a:r>
              <a:rPr lang="en-US" sz="2200" dirty="0" smtClean="0"/>
              <a:t>It means that we have one client that talks to one service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/>
              <a:t>REQ: must do send + </a:t>
            </a:r>
            <a:r>
              <a:rPr lang="en-US" sz="1800" dirty="0" err="1" smtClean="0"/>
              <a:t>rcv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/>
              <a:t>REP: must do </a:t>
            </a:r>
            <a:r>
              <a:rPr lang="en-US" sz="1800" dirty="0" err="1" smtClean="0"/>
              <a:t>recv</a:t>
            </a:r>
            <a:r>
              <a:rPr lang="en-US" sz="1800" dirty="0" smtClean="0"/>
              <a:t> + send</a:t>
            </a:r>
            <a:endParaRPr lang="en-US" sz="1800" dirty="0"/>
          </a:p>
          <a:p>
            <a:pPr marL="0" indent="0">
              <a:buNone/>
            </a:pPr>
            <a:r>
              <a:rPr lang="en-US" sz="2200" dirty="0" smtClean="0"/>
              <a:t>However, in our case, we need multiple services as well as multiple clients. 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Refer:</a:t>
            </a:r>
            <a:br>
              <a:rPr lang="en-US" sz="2200" dirty="0" smtClean="0"/>
            </a:br>
            <a:r>
              <a:rPr lang="en-US" sz="2200" dirty="0"/>
              <a:t>           </a:t>
            </a:r>
            <a:r>
              <a:rPr lang="en-US" sz="2200" dirty="0">
                <a:hlinkClick r:id="rId2"/>
              </a:rPr>
              <a:t>http://u.delta9.pl/k/ReadThis/%C3%98MQ%20-%20The%20Guide%20-%20%C3%98MQ%20-%</a:t>
            </a:r>
            <a:r>
              <a:rPr lang="en-US" sz="2200" dirty="0" smtClean="0">
                <a:hlinkClick r:id="rId2"/>
              </a:rPr>
              <a:t>20The%20Guide.html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Dealer router pattern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13" y="2206625"/>
            <a:ext cx="47339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</a:rPr>
              <a:t>Table of content</a:t>
            </a:r>
            <a:endParaRPr 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2088"/>
            <a:ext cx="10515600" cy="53319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What </a:t>
            </a:r>
            <a:r>
              <a:rPr lang="en-US" dirty="0" smtClean="0"/>
              <a:t>is </a:t>
            </a:r>
            <a:r>
              <a:rPr lang="en-US" dirty="0" err="1" smtClean="0"/>
              <a:t>ZeroMQ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2. Socket </a:t>
            </a:r>
            <a:r>
              <a:rPr lang="en-US" dirty="0" smtClean="0"/>
              <a:t>Types</a:t>
            </a:r>
          </a:p>
          <a:p>
            <a:pPr marL="0" indent="0">
              <a:buNone/>
            </a:pPr>
            <a:r>
              <a:rPr lang="en-US" dirty="0" smtClean="0"/>
              <a:t>3. Message </a:t>
            </a:r>
            <a:r>
              <a:rPr lang="en-US" dirty="0" smtClean="0"/>
              <a:t>Patterns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Request Reply Pattern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Multiple Request Socket/ </a:t>
            </a:r>
            <a:r>
              <a:rPr lang="en-US" dirty="0" err="1"/>
              <a:t>j</a:t>
            </a:r>
            <a:r>
              <a:rPr lang="en-US" dirty="0" err="1" smtClean="0"/>
              <a:t>son</a:t>
            </a:r>
            <a:r>
              <a:rPr lang="en-US" dirty="0" smtClean="0"/>
              <a:t> over </a:t>
            </a:r>
            <a:r>
              <a:rPr lang="en-US" dirty="0" err="1" smtClean="0"/>
              <a:t>ZeroMQ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Exclusive Pair Pattern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Push Pull Pattern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Publish Subscribe Pattern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Dealer Router Patter</a:t>
            </a:r>
          </a:p>
          <a:p>
            <a:pPr marL="0" indent="0">
              <a:buNone/>
            </a:pPr>
            <a:r>
              <a:rPr lang="en-US" dirty="0" smtClean="0"/>
              <a:t>4. M</a:t>
            </a:r>
            <a:r>
              <a:rPr lang="en-US" dirty="0" smtClean="0"/>
              <a:t>ultiple sockets.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Handle multiple sockets by polling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algn="r"/>
            <a:endParaRPr lang="en-US" dirty="0" smtClean="0"/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6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16990" y="1690688"/>
            <a:ext cx="10536809" cy="495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/>
              <a:t>Advantage:</a:t>
            </a:r>
          </a:p>
          <a:p>
            <a:r>
              <a:rPr lang="en-US" sz="2200" dirty="0" smtClean="0"/>
              <a:t>RTR tracks identities .</a:t>
            </a:r>
          </a:p>
          <a:p>
            <a:r>
              <a:rPr lang="en-US" sz="2200" dirty="0" smtClean="0"/>
              <a:t>RTR &amp; DTR sockets do not have to follow the </a:t>
            </a:r>
          </a:p>
          <a:p>
            <a:pPr marL="0" indent="0">
              <a:buNone/>
            </a:pPr>
            <a:r>
              <a:rPr lang="en-US" sz="2200" dirty="0"/>
              <a:t>s</a:t>
            </a:r>
            <a:r>
              <a:rPr lang="en-US" sz="2200" dirty="0" smtClean="0"/>
              <a:t>end + </a:t>
            </a:r>
            <a:r>
              <a:rPr lang="en-US" sz="2200" dirty="0" err="1" smtClean="0"/>
              <a:t>recv</a:t>
            </a:r>
            <a:r>
              <a:rPr lang="en-US" sz="2200" dirty="0" smtClean="0"/>
              <a:t> cycle</a:t>
            </a:r>
          </a:p>
          <a:p>
            <a:r>
              <a:rPr lang="en-US" sz="2200" dirty="0" smtClean="0"/>
              <a:t>DLR sockets can </a:t>
            </a:r>
            <a:r>
              <a:rPr lang="en-US" sz="2200" dirty="0" err="1" smtClean="0"/>
              <a:t>recv</a:t>
            </a:r>
            <a:r>
              <a:rPr lang="en-US" sz="2200" dirty="0" smtClean="0"/>
              <a:t> &amp; send messages.</a:t>
            </a:r>
          </a:p>
          <a:p>
            <a:r>
              <a:rPr lang="en-US" sz="2200" dirty="0" smtClean="0"/>
              <a:t>You can connect DLRs with DLR, RTR with RTRs</a:t>
            </a:r>
          </a:p>
          <a:p>
            <a:pPr marL="0" indent="0">
              <a:buNone/>
            </a:pPr>
            <a:r>
              <a:rPr lang="en-US" sz="2200" dirty="0" smtClean="0"/>
              <a:t>&amp; DLR with RTRs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Dealer router pattern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79" y="2106676"/>
            <a:ext cx="3342857" cy="291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11119104" cy="510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We getting started with a example below.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 smtClean="0"/>
              <a:t>We will implement socket Dealer0 and Dealer1 to send message RTR.</a:t>
            </a:r>
          </a:p>
          <a:p>
            <a:r>
              <a:rPr lang="en-US" sz="2600" dirty="0" smtClean="0"/>
              <a:t>Router will only select one Dealer0, and allow message pass away.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5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34" y="2208752"/>
            <a:ext cx="50958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40" y="439376"/>
            <a:ext cx="5362575" cy="62865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121336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dealer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dealer.</a:t>
            </a:r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Connect to port 5555.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while(1) to always create message to router. </a:t>
            </a:r>
          </a:p>
          <a:p>
            <a:pPr marL="0" indent="0">
              <a:buNone/>
            </a:pPr>
            <a:r>
              <a:rPr lang="en-US" b="1" dirty="0" smtClean="0"/>
              <a:t>S4</a:t>
            </a:r>
            <a:r>
              <a:rPr lang="en-US" b="1" dirty="0"/>
              <a:t>: </a:t>
            </a:r>
            <a:r>
              <a:rPr lang="en-US" dirty="0" smtClean="0"/>
              <a:t>send message to router.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5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91323" y="3419599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323" y="364291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58997" y="5148510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58997" y="5499760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274254"/>
            <a:ext cx="5695950" cy="463867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5892546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router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type router.</a:t>
            </a:r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Connect to port 5555.</a:t>
            </a:r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Receive message from socket dealer.</a:t>
            </a:r>
          </a:p>
          <a:p>
            <a:pPr marL="0" indent="0">
              <a:buNone/>
            </a:pPr>
            <a:r>
              <a:rPr lang="en-US" b="1" dirty="0" smtClean="0"/>
              <a:t>S4</a:t>
            </a:r>
            <a:r>
              <a:rPr lang="en-US" b="1" dirty="0"/>
              <a:t>: </a:t>
            </a:r>
            <a:r>
              <a:rPr lang="en-US" dirty="0" smtClean="0"/>
              <a:t>if res has value inside.</a:t>
            </a:r>
          </a:p>
          <a:p>
            <a:pPr marL="0" indent="0">
              <a:buNone/>
            </a:pPr>
            <a:r>
              <a:rPr lang="en-US" b="1" dirty="0" smtClean="0"/>
              <a:t>S5: </a:t>
            </a:r>
            <a:r>
              <a:rPr lang="en-US" dirty="0" smtClean="0"/>
              <a:t>Dump message to console.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5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56559" y="2712263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56559" y="2883982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4233" y="3916231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24233" y="4469123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4233" y="5052526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S5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7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07975" y="1311275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Output console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5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817687"/>
            <a:ext cx="120300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3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16990" y="1690688"/>
            <a:ext cx="11125074" cy="495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multiprocessing module helped us to launch the server, clients as processes from the same program. 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you would have noticed that this still suffered from one limitation. These processes would serve only one socket connection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However</a:t>
            </a:r>
            <a:r>
              <a:rPr lang="en-US" dirty="0"/>
              <a:t>, in real world a process might be connected to multiple sockets and work on data received on both.</a:t>
            </a:r>
            <a:endParaRPr lang="en-US" sz="2200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   How you do handle in this case?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 dirty="0" smtClean="0"/>
              <a:t>Refer:</a:t>
            </a:r>
            <a:br>
              <a:rPr lang="en-US" sz="2200" dirty="0" smtClean="0"/>
            </a:br>
            <a:r>
              <a:rPr lang="en-US" sz="2200" dirty="0" smtClean="0"/>
              <a:t>           </a:t>
            </a:r>
            <a:r>
              <a:rPr lang="en-US" sz="2400" dirty="0">
                <a:hlinkClick r:id="rId2"/>
              </a:rPr>
              <a:t>Polling and Sockets — Learning 0MQ with examples (learning-0mq-with-pyzmq.readthedocs.io)</a:t>
            </a:r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4. Multiple sockets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16990" y="1690688"/>
            <a:ext cx="11125074" cy="495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 smtClean="0">
                <a:solidFill>
                  <a:srgbClr val="FF0000"/>
                </a:solidFill>
              </a:rPr>
              <a:t>Solution</a:t>
            </a:r>
          </a:p>
          <a:p>
            <a:r>
              <a:rPr lang="en-US" dirty="0" smtClean="0"/>
              <a:t>In this situation, </a:t>
            </a:r>
            <a:r>
              <a:rPr lang="en-US" dirty="0" smtClean="0"/>
              <a:t>it </a:t>
            </a:r>
            <a:r>
              <a:rPr lang="en-US" dirty="0"/>
              <a:t>is better to poll for data on the sockets. </a:t>
            </a:r>
            <a:endParaRPr lang="en-US" dirty="0" smtClean="0"/>
          </a:p>
          <a:p>
            <a:r>
              <a:rPr lang="en-US" dirty="0" smtClean="0"/>
              <a:t>And in </a:t>
            </a:r>
            <a:r>
              <a:rPr lang="en-US" dirty="0" smtClean="0"/>
              <a:t>ZMQ, it provides </a:t>
            </a:r>
            <a:r>
              <a:rPr lang="en-US" dirty="0"/>
              <a:t>facility for polling sockets as you can not block on </a:t>
            </a:r>
            <a:r>
              <a:rPr lang="en-US" dirty="0" err="1"/>
              <a:t>recv</a:t>
            </a:r>
            <a:r>
              <a:rPr lang="en-US" dirty="0" smtClean="0"/>
              <a:t>().</a:t>
            </a:r>
          </a:p>
          <a:p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Handle multiple sockets by poll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11119104" cy="510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We getting started with a example below.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 smtClean="0"/>
              <a:t>We will implement </a:t>
            </a:r>
            <a:r>
              <a:rPr lang="en-US" sz="2600" dirty="0" smtClean="0"/>
              <a:t>two PUSH socket to send all message to 2 socket PULL.</a:t>
            </a:r>
            <a:endParaRPr lang="en-US" sz="2600" dirty="0" smtClean="0"/>
          </a:p>
          <a:p>
            <a:r>
              <a:rPr lang="en-US" sz="2600" dirty="0" smtClean="0"/>
              <a:t>Socket PULL0 reply message to PUSH0</a:t>
            </a:r>
          </a:p>
          <a:p>
            <a:r>
              <a:rPr lang="en-US" sz="2600" dirty="0" smtClean="0"/>
              <a:t>Socket PULL1 reply message to PUSH1</a:t>
            </a: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</a:t>
            </a:r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126" y="2092326"/>
            <a:ext cx="50958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323" y="-23302"/>
            <a:ext cx="4533900" cy="71628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121336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dealer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</a:t>
            </a:r>
            <a:r>
              <a:rPr lang="en-US" dirty="0"/>
              <a:t>as push type </a:t>
            </a:r>
            <a:r>
              <a:rPr lang="en-US" dirty="0" smtClean="0"/>
              <a:t>connect to port 5555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</a:t>
            </a:r>
            <a:r>
              <a:rPr lang="en-US" dirty="0"/>
              <a:t>Create a socket as push type </a:t>
            </a:r>
            <a:r>
              <a:rPr lang="en-US" dirty="0" smtClean="0"/>
              <a:t>connect </a:t>
            </a:r>
            <a:r>
              <a:rPr lang="en-US" dirty="0"/>
              <a:t>to port </a:t>
            </a:r>
            <a:r>
              <a:rPr lang="en-US" dirty="0" smtClean="0"/>
              <a:t>5556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S3</a:t>
            </a:r>
            <a:r>
              <a:rPr lang="en-US" b="1" dirty="0" smtClean="0"/>
              <a:t>: </a:t>
            </a:r>
            <a:r>
              <a:rPr lang="en-US" dirty="0" smtClean="0"/>
              <a:t>Send message to socket pull0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S4</a:t>
            </a:r>
            <a:r>
              <a:rPr lang="en-US" b="1" dirty="0"/>
              <a:t>: </a:t>
            </a:r>
            <a:r>
              <a:rPr lang="en-US" dirty="0" smtClean="0"/>
              <a:t>Send message to socket pull1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</a:t>
            </a:r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094345" y="248833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4345" y="272573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29693" y="460616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29693" y="5680817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37257" y="2864237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37257" y="3101637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011" y="1690688"/>
            <a:ext cx="4743450" cy="46101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6006846" cy="50118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On router side</a:t>
            </a:r>
          </a:p>
          <a:p>
            <a:pPr marL="0" indent="0">
              <a:buNone/>
            </a:pPr>
            <a:r>
              <a:rPr lang="en-US" b="1" dirty="0" smtClean="0"/>
              <a:t>S1: </a:t>
            </a:r>
            <a:r>
              <a:rPr lang="en-US" dirty="0" smtClean="0"/>
              <a:t>Create a socket as pull type connect to port 5555.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S2:</a:t>
            </a:r>
            <a:r>
              <a:rPr lang="en-US" dirty="0" smtClean="0"/>
              <a:t> </a:t>
            </a:r>
            <a:r>
              <a:rPr lang="en-US" dirty="0" smtClean="0"/>
              <a:t>Create a socket as pull type connect to port 5556.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S3: </a:t>
            </a:r>
            <a:r>
              <a:rPr lang="en-US" dirty="0" smtClean="0"/>
              <a:t>Create a storage to store all </a:t>
            </a:r>
            <a:r>
              <a:rPr lang="en-US" dirty="0" err="1" smtClean="0"/>
              <a:t>pollin</a:t>
            </a:r>
            <a:r>
              <a:rPr lang="en-US" dirty="0" smtClean="0"/>
              <a:t> item to recognize socket push.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S4</a:t>
            </a:r>
            <a:r>
              <a:rPr lang="en-US" b="1" dirty="0"/>
              <a:t>: </a:t>
            </a:r>
            <a:r>
              <a:rPr lang="en-US" dirty="0" smtClean="0"/>
              <a:t>Poll in all items.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S5</a:t>
            </a:r>
            <a:r>
              <a:rPr lang="en-US" b="1" dirty="0" smtClean="0"/>
              <a:t>: </a:t>
            </a:r>
            <a:r>
              <a:rPr lang="en-US" dirty="0" smtClean="0"/>
              <a:t>If item 0 is valid, reply message to socket push0.</a:t>
            </a:r>
          </a:p>
          <a:p>
            <a:pPr marL="0" indent="0">
              <a:buNone/>
            </a:pPr>
            <a:r>
              <a:rPr lang="en-US" b="1" dirty="0" smtClean="0"/>
              <a:t>S6: </a:t>
            </a:r>
            <a:r>
              <a:rPr lang="en-US" dirty="0" smtClean="0"/>
              <a:t>Other, reply message to socket push1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</a:t>
            </a:r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22319" y="1922972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22319" y="2408603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22319" y="2779386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89993" y="3798521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9993" y="414245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S5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89993" y="5083123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S6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1. What is </a:t>
            </a:r>
            <a:r>
              <a:rPr lang="en-US" sz="5000" b="1" dirty="0" err="1" smtClean="0">
                <a:solidFill>
                  <a:schemeClr val="accent1">
                    <a:lumMod val="75000"/>
                  </a:schemeClr>
                </a:solidFill>
              </a:rPr>
              <a:t>ZeroMq</a:t>
            </a:r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? 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654040" cy="448627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ZeroMQ</a:t>
            </a:r>
            <a:r>
              <a:rPr lang="en-US" dirty="0"/>
              <a:t> is not demo, is not Server. </a:t>
            </a:r>
            <a:r>
              <a:rPr lang="en-US" dirty="0" err="1"/>
              <a:t>ZeroMQ</a:t>
            </a:r>
            <a:r>
              <a:rPr lang="en-US" dirty="0"/>
              <a:t> is a library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ZeroMQ</a:t>
            </a:r>
            <a:r>
              <a:rPr lang="en-US" dirty="0" smtClean="0"/>
              <a:t> is a way to connect things together.</a:t>
            </a:r>
          </a:p>
          <a:p>
            <a:endParaRPr lang="en-US" dirty="0" smtClean="0"/>
          </a:p>
          <a:p>
            <a:r>
              <a:rPr lang="en-US" sz="2600" dirty="0"/>
              <a:t>We can use </a:t>
            </a:r>
            <a:r>
              <a:rPr lang="en-US" sz="2600" dirty="0" err="1"/>
              <a:t>ZeroMQ</a:t>
            </a:r>
            <a:r>
              <a:rPr lang="en-US" sz="2600" dirty="0"/>
              <a:t> to talk each </a:t>
            </a:r>
            <a:r>
              <a:rPr lang="en-US" sz="2600" dirty="0" smtClean="0"/>
              <a:t>other with:</a:t>
            </a:r>
            <a:endParaRPr lang="en-US" sz="2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Two different machines on a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Two different processes on one machine.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Two different thread within one process.</a:t>
            </a:r>
          </a:p>
          <a:p>
            <a:endParaRPr lang="en-US" dirty="0"/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29" y="1260920"/>
            <a:ext cx="5416296" cy="45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07975" y="1311275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Output console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</a:t>
            </a:r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94319"/>
            <a:ext cx="11814048" cy="49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07975" y="1311275"/>
            <a:ext cx="637336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7304" y="1426591"/>
            <a:ext cx="11137392" cy="5011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ZeroMQ</a:t>
            </a:r>
            <a:r>
              <a:rPr lang="en-US" dirty="0" smtClean="0"/>
              <a:t> have a way to handle multiple socket by using poll() method.</a:t>
            </a:r>
          </a:p>
          <a:p>
            <a:r>
              <a:rPr lang="en-US" dirty="0" smtClean="0"/>
              <a:t>Using poll() help us get some benefits: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Improve performance on CPU.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Get high throughput.</a:t>
            </a:r>
          </a:p>
          <a:p>
            <a:r>
              <a:rPr lang="en-US" dirty="0" smtClean="0"/>
              <a:t>In </a:t>
            </a:r>
            <a:r>
              <a:rPr lang="en-US" dirty="0"/>
              <a:t>addition to using poll </a:t>
            </a:r>
            <a:r>
              <a:rPr lang="en-US" dirty="0" smtClean="0"/>
              <a:t>in, we also can use poll out at push side.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385709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Reference 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00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To read more about </a:t>
            </a:r>
            <a:r>
              <a:rPr lang="en-US" dirty="0" err="1" smtClean="0"/>
              <a:t>Zeromq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https://zguide.zeromq.org/docs/chapter1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	</a:t>
            </a:r>
          </a:p>
          <a:p>
            <a:pPr marL="514350" indent="-514350">
              <a:buAutoNum type="arabicPeriod" startAt="2"/>
            </a:pPr>
            <a:r>
              <a:rPr lang="en-US" dirty="0" smtClean="0"/>
              <a:t>To read more examples in C++ project: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www.youtube.com/watch?v=T_4uAmlawbI&amp;t=1239s</a:t>
            </a:r>
            <a:endParaRPr lang="en-US" dirty="0" smtClean="0"/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1. What is </a:t>
            </a:r>
            <a:r>
              <a:rPr lang="en-US" sz="5000" b="1" dirty="0" err="1" smtClean="0">
                <a:solidFill>
                  <a:schemeClr val="accent1">
                    <a:lumMod val="75000"/>
                  </a:schemeClr>
                </a:solidFill>
              </a:rPr>
              <a:t>ZeroMq</a:t>
            </a:r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? 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Message library ( 20 languages)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5 Message pattern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Synchronous Request/Response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Asynchronous Request/Response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Publish/Subscribe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Push/Pull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Exclusive Pair</a:t>
            </a:r>
          </a:p>
          <a:p>
            <a:r>
              <a:rPr lang="en-US" dirty="0" err="1" smtClean="0"/>
              <a:t>Brokerless</a:t>
            </a:r>
            <a:r>
              <a:rPr lang="en-US" dirty="0" smtClean="0"/>
              <a:t> (meh)</a:t>
            </a: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2009775"/>
            <a:ext cx="66484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. What is Socket Types?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Sockets is the way to allow communicate each other.</a:t>
            </a:r>
          </a:p>
          <a:p>
            <a:pPr marL="0" indent="0">
              <a:buNone/>
            </a:pPr>
            <a:r>
              <a:rPr lang="en-US" b="1" dirty="0" err="1" smtClean="0"/>
              <a:t>ZeroMQ</a:t>
            </a:r>
            <a:r>
              <a:rPr lang="en-US" dirty="0" smtClean="0"/>
              <a:t> provides socket to communicate in the particular way. </a:t>
            </a:r>
          </a:p>
          <a:p>
            <a:r>
              <a:rPr lang="en-US" dirty="0" smtClean="0"/>
              <a:t>REQ</a:t>
            </a:r>
          </a:p>
          <a:p>
            <a:r>
              <a:rPr lang="en-US" dirty="0" smtClean="0"/>
              <a:t>REP</a:t>
            </a:r>
          </a:p>
          <a:p>
            <a:r>
              <a:rPr lang="en-US" dirty="0" smtClean="0"/>
              <a:t>PUSH</a:t>
            </a:r>
          </a:p>
          <a:p>
            <a:r>
              <a:rPr lang="en-US" dirty="0" smtClean="0"/>
              <a:t>PULL</a:t>
            </a:r>
          </a:p>
          <a:p>
            <a:r>
              <a:rPr lang="en-US" dirty="0" smtClean="0"/>
              <a:t>DEALER</a:t>
            </a:r>
          </a:p>
          <a:p>
            <a:r>
              <a:rPr lang="en-US" dirty="0" smtClean="0"/>
              <a:t>ROUTER</a:t>
            </a:r>
          </a:p>
          <a:p>
            <a:pPr marL="0" indent="0">
              <a:buNone/>
            </a:pPr>
            <a:r>
              <a:rPr lang="en-US" dirty="0" smtClean="0"/>
              <a:t>Thereby, we can combine them together to create message pattern</a:t>
            </a:r>
            <a:endParaRPr lang="en-US" dirty="0"/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4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. What is message pattern? 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 smtClean="0"/>
              <a:t>Messaging </a:t>
            </a:r>
            <a:r>
              <a:rPr lang="en-US" dirty="0"/>
              <a:t>patterns are network oriented architectural pattern that describes the flow of communication between interconnecting systems. </a:t>
            </a:r>
            <a:endParaRPr lang="en-US" dirty="0" smtClean="0"/>
          </a:p>
          <a:p>
            <a:r>
              <a:rPr lang="en-US" dirty="0" err="1" smtClean="0"/>
              <a:t>ZeroMQ</a:t>
            </a:r>
            <a:r>
              <a:rPr lang="en-US" dirty="0" smtClean="0"/>
              <a:t> </a:t>
            </a:r>
            <a:r>
              <a:rPr lang="en-US" dirty="0"/>
              <a:t>provides pre-optimized </a:t>
            </a:r>
            <a:r>
              <a:rPr lang="en-US" b="1" dirty="0"/>
              <a:t>sockets</a:t>
            </a:r>
            <a:r>
              <a:rPr lang="en-US" dirty="0"/>
              <a:t> which enables you to take advantage of these patterns</a:t>
            </a:r>
            <a:r>
              <a:rPr lang="en-US" dirty="0" smtClean="0"/>
              <a:t>.</a:t>
            </a:r>
          </a:p>
          <a:p>
            <a:endParaRPr lang="en-US" sz="2600" dirty="0" smtClean="0"/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0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690688"/>
            <a:ext cx="10515600" cy="448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basic pattern is client/server model, where client sends a request and server replies to the request.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Refer: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/>
              <a:t>           </a:t>
            </a:r>
            <a:r>
              <a:rPr lang="en-US" sz="2600" dirty="0">
                <a:hlinkClick r:id="rId2"/>
              </a:rPr>
              <a:t>https://</a:t>
            </a:r>
            <a:r>
              <a:rPr lang="en-US" sz="2600" dirty="0" smtClean="0">
                <a:hlinkClick r:id="rId2"/>
              </a:rPr>
              <a:t>learning-0mq-with-pyzmq.readthedocs.io/en/latest/pyzmq/patterns/client_server.html</a:t>
            </a: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Request reply pattern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302" y="2614613"/>
            <a:ext cx="4401185" cy="24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603504" y="1690688"/>
            <a:ext cx="11128248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We getting started with a example below.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 smtClean="0"/>
              <a:t>Implement a socket type REQ, send message x to socket type REP, and receive message x^2.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</a:rPr>
              <a:t>Example 1</a:t>
            </a: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AutoShape 2" descr="CMC Global - Home | Facebook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MC Global - Home | Facebook"/>
          <p:cNvSpPr>
            <a:spLocks noChangeAspect="1" noChangeArrowheads="1"/>
          </p:cNvSpPr>
          <p:nvPr/>
        </p:nvSpPr>
        <p:spPr bwMode="auto">
          <a:xfrm>
            <a:off x="307975" y="-669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Thông tin công ty &amp; tin tuyển dụng từ Công ty TNHH CMC GLOBA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07" y="2336801"/>
            <a:ext cx="66484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1587</Words>
  <Application>Microsoft Office PowerPoint</Application>
  <PresentationFormat>Widescreen</PresentationFormat>
  <Paragraphs>480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ZeroMQ investigation</vt:lpstr>
      <vt:lpstr>Introduction</vt:lpstr>
      <vt:lpstr>Table of content</vt:lpstr>
      <vt:lpstr>1. What is ZeroMq? </vt:lpstr>
      <vt:lpstr>1. What is ZeroMq? </vt:lpstr>
      <vt:lpstr>2. What is Socket Types?</vt:lpstr>
      <vt:lpstr>3. What is message pattern? </vt:lpstr>
      <vt:lpstr>Request reply pattern</vt:lpstr>
      <vt:lpstr>Example 1</vt:lpstr>
      <vt:lpstr>Example 1</vt:lpstr>
      <vt:lpstr>Example 1</vt:lpstr>
      <vt:lpstr>Example 1</vt:lpstr>
      <vt:lpstr>Request reply pattern</vt:lpstr>
      <vt:lpstr>Exclusive pair pattern</vt:lpstr>
      <vt:lpstr>Example 2</vt:lpstr>
      <vt:lpstr>Example 2</vt:lpstr>
      <vt:lpstr>Example 2</vt:lpstr>
      <vt:lpstr>Example 2</vt:lpstr>
      <vt:lpstr>Push pull pattern</vt:lpstr>
      <vt:lpstr>Example 3</vt:lpstr>
      <vt:lpstr>Example 3</vt:lpstr>
      <vt:lpstr>Example 3</vt:lpstr>
      <vt:lpstr>Example 3</vt:lpstr>
      <vt:lpstr>Publish Subscribe Pattern</vt:lpstr>
      <vt:lpstr>Example 4</vt:lpstr>
      <vt:lpstr>Example 4</vt:lpstr>
      <vt:lpstr>Example 4</vt:lpstr>
      <vt:lpstr>Example 4</vt:lpstr>
      <vt:lpstr>Dealer router pattern</vt:lpstr>
      <vt:lpstr>Dealer router pattern</vt:lpstr>
      <vt:lpstr>Example 5</vt:lpstr>
      <vt:lpstr>Example 5</vt:lpstr>
      <vt:lpstr>Example 5</vt:lpstr>
      <vt:lpstr>Example 5</vt:lpstr>
      <vt:lpstr>4. Multiple sockets</vt:lpstr>
      <vt:lpstr>Handle multiple sockets by poll</vt:lpstr>
      <vt:lpstr>Example 6</vt:lpstr>
      <vt:lpstr>Example 6</vt:lpstr>
      <vt:lpstr>Example 6</vt:lpstr>
      <vt:lpstr>Example 6</vt:lpstr>
      <vt:lpstr>Summary</vt:lpstr>
      <vt:lpstr>Reference </vt:lpstr>
    </vt:vector>
  </TitlesOfParts>
  <Company>CMCGLOBAL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investigation about Database</dc:title>
  <dc:creator>Hứa Văn Thông - CMC Global DJ10</dc:creator>
  <cp:lastModifiedBy>Thong. Hua Van - CMC Global DJ10</cp:lastModifiedBy>
  <cp:revision>454</cp:revision>
  <dcterms:created xsi:type="dcterms:W3CDTF">2021-11-01T02:34:29Z</dcterms:created>
  <dcterms:modified xsi:type="dcterms:W3CDTF">2022-01-26T06:14:44Z</dcterms:modified>
</cp:coreProperties>
</file>